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84" r:id="rId5"/>
    <p:sldId id="259" r:id="rId6"/>
    <p:sldId id="260" r:id="rId7"/>
    <p:sldId id="275" r:id="rId8"/>
    <p:sldId id="281" r:id="rId9"/>
    <p:sldId id="277" r:id="rId10"/>
    <p:sldId id="276" r:id="rId11"/>
    <p:sldId id="278" r:id="rId12"/>
    <p:sldId id="279" r:id="rId13"/>
    <p:sldId id="267" r:id="rId14"/>
    <p:sldId id="261" r:id="rId15"/>
    <p:sldId id="262" r:id="rId16"/>
    <p:sldId id="263" r:id="rId17"/>
    <p:sldId id="264" r:id="rId18"/>
    <p:sldId id="268" r:id="rId19"/>
    <p:sldId id="266" r:id="rId20"/>
    <p:sldId id="270" r:id="rId21"/>
    <p:sldId id="265" r:id="rId22"/>
    <p:sldId id="269" r:id="rId23"/>
    <p:sldId id="271" r:id="rId24"/>
    <p:sldId id="272" r:id="rId25"/>
    <p:sldId id="283" r:id="rId26"/>
    <p:sldId id="273" r:id="rId27"/>
    <p:sldId id="274" r:id="rId28"/>
    <p:sldId id="280" r:id="rId29"/>
    <p:sldId id="282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00"/>
    <a:srgbClr val="FF6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5" autoAdjust="0"/>
    <p:restoredTop sz="94611"/>
  </p:normalViewPr>
  <p:slideViewPr>
    <p:cSldViewPr>
      <p:cViewPr varScale="1">
        <p:scale>
          <a:sx n="134" d="100"/>
          <a:sy n="134" d="100"/>
        </p:scale>
        <p:origin x="10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2C01-31F3-4FC5-B5F1-765AA95F02BF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BE0A-981D-4C32-A6A8-B9EA608D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D928-D887-4740-8277-06039B8AD3FD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AEC1-69EE-48AB-800F-B4C57E75C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4F03-BEC7-4206-AF93-437007F39847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FC9B-07DD-4BEC-BA62-30D21C4EC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5BD0-FCE3-4D2D-AE29-975CFC753E0C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1459-D566-4261-A230-A95A31DEF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3B2C-C642-45B5-97CB-EDEFA1DE3BE5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E645D-91C6-414A-8B8C-B8E10B9A2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5B502-CD61-4BBD-8132-9697AF9802FE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3FC7-681F-448B-A2D6-341A49360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8312-755C-49E1-9B51-49168F3C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89D2-FFF8-446E-910C-547F983D810E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CC06-C1C6-41DA-BED8-1C00275E1936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7474B-DDE1-49DA-AA2A-8FD130BB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5483-41DD-4360-BDFF-FB201F7E5A75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5203-FF73-4F94-ACF5-A81722D86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3105-5E53-4237-B5C9-4AFE1CA0C2CA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0469-3BF8-4F89-AE7F-F59E6AF68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BE219-7A2F-411D-88E1-B96C5C244893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926B-5EE5-40BF-86CA-47EE2ADC8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D5AFB0B-2C39-42D4-A56A-E61D99960CB8}" type="datetimeFigureOut">
              <a:rPr lang="en-US"/>
              <a:pPr>
                <a:defRPr/>
              </a:pPr>
              <a:t>8/23/16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8753BB8-9E0C-46EE-95BC-FB241BB03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sb@caltech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Molecular Materials Research Center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Beckman Institute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California Institute of Technology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Safety Training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Chemical Spill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59238" cy="41148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Spill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People in Area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Spill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Self-Clean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Safety @ 6727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Spill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Security @ 5000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Information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6867" name="Content Placeholder 6" descr="broken bott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20888"/>
            <a:ext cx="4059238" cy="35782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Fire</a:t>
            </a:r>
            <a:endParaRPr/>
          </a:p>
        </p:txBody>
      </p:sp>
      <p:pic>
        <p:nvPicPr>
          <p:cNvPr id="37890" name="Content Placeholder 4" descr="tirrel fi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4059238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59238" cy="4038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People in Area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 “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ABC Fire Extinguisher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Evacuate the Area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Evacuation Assembly Area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x5000 Provide Information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Injuries</a:t>
            </a:r>
            <a:endParaRPr/>
          </a:p>
        </p:txBody>
      </p:sp>
      <p:pic>
        <p:nvPicPr>
          <p:cNvPr id="38914" name="Content Placeholder 4" descr="PFD Respons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7263" y="1938338"/>
            <a:ext cx="3060700" cy="37433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59238" cy="3276600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5000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Calm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Information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Make Assumptions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Hydrofluoric Acid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362200" y="3810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in many MMRC labs hydrofluoric acid is used and stored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>Working with Hydrofluoric Acid</a:t>
            </a:r>
            <a:endParaRPr dirty="0"/>
          </a:p>
        </p:txBody>
      </p:sp>
      <p:pic>
        <p:nvPicPr>
          <p:cNvPr id="18434" name="Content Placeholder 4" descr="faceshield399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752600"/>
            <a:ext cx="2911475" cy="4267200"/>
          </a:xfrm>
        </p:spPr>
      </p:pic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143000"/>
            <a:ext cx="5181600" cy="4572000"/>
          </a:xfrm>
        </p:spPr>
        <p:txBody>
          <a:bodyPr/>
          <a:lstStyle/>
          <a:p>
            <a:r>
              <a:rPr lang="en-US" dirty="0" smtClean="0"/>
              <a:t>SOPs at areas of use</a:t>
            </a:r>
          </a:p>
          <a:p>
            <a:pPr lvl="1"/>
            <a:r>
              <a:rPr lang="en-US" dirty="0" smtClean="0"/>
              <a:t>Must be authorization </a:t>
            </a:r>
            <a:r>
              <a:rPr lang="en-US" smtClean="0"/>
              <a:t>by Laboratory </a:t>
            </a:r>
            <a:r>
              <a:rPr lang="en-US" dirty="0" smtClean="0"/>
              <a:t>Safety Officer</a:t>
            </a:r>
          </a:p>
          <a:p>
            <a:r>
              <a:rPr lang="en-US" dirty="0" smtClean="0"/>
              <a:t>Personal Protective Equipment</a:t>
            </a:r>
          </a:p>
          <a:p>
            <a:pPr lvl="1"/>
            <a:r>
              <a:rPr lang="en-US" dirty="0" smtClean="0"/>
              <a:t>Eye Protection</a:t>
            </a:r>
          </a:p>
          <a:p>
            <a:pPr lvl="2"/>
            <a:r>
              <a:rPr lang="en-US" dirty="0" smtClean="0"/>
              <a:t>Safety Goggles and a Face Shield</a:t>
            </a:r>
          </a:p>
          <a:p>
            <a:pPr lvl="1"/>
            <a:r>
              <a:rPr lang="en-US" dirty="0" smtClean="0"/>
              <a:t>Gloves</a:t>
            </a:r>
          </a:p>
          <a:p>
            <a:pPr lvl="2"/>
            <a:r>
              <a:rPr lang="en-US" dirty="0" smtClean="0"/>
              <a:t>Heavyweight </a:t>
            </a:r>
            <a:r>
              <a:rPr lang="en-US" dirty="0" err="1" smtClean="0"/>
              <a:t>Vitron</a:t>
            </a:r>
            <a:endParaRPr lang="en-US" dirty="0" smtClean="0"/>
          </a:p>
          <a:p>
            <a:pPr lvl="2"/>
            <a:r>
              <a:rPr lang="en-US" dirty="0" smtClean="0"/>
              <a:t>Neoprene</a:t>
            </a:r>
          </a:p>
          <a:p>
            <a:pPr lvl="2"/>
            <a:r>
              <a:rPr lang="en-US" dirty="0" smtClean="0"/>
              <a:t>Nitrile</a:t>
            </a:r>
          </a:p>
          <a:p>
            <a:pPr lvl="1"/>
            <a:r>
              <a:rPr lang="en-US" dirty="0" smtClean="0"/>
              <a:t>Body Protection</a:t>
            </a:r>
          </a:p>
          <a:p>
            <a:pPr lvl="2"/>
            <a:r>
              <a:rPr lang="en-US" dirty="0" smtClean="0"/>
              <a:t>Lab Coat and Acid Resistant Apron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Exposure to Hydrofluoric Acid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9238" cy="44196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Skin Contact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Call x 5000 Immediately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Get Under Emergency Shower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Min. 15 Minutes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Remove Contaminated Clothing While in Shower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Apply Calcium Gluconate Gel from a new unopened tube to Affected Area Until Paramedics Arrives</a:t>
            </a:r>
            <a:endParaRPr lang="en-US" dirty="0"/>
          </a:p>
        </p:txBody>
      </p:sp>
      <p:pic>
        <p:nvPicPr>
          <p:cNvPr id="19459" name="Content Placeholder 4" descr="Calcium_gluconate_g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87588"/>
            <a:ext cx="4059238" cy="30448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Exposure to Hydrofluoric Acid</a:t>
            </a:r>
            <a:endParaRPr/>
          </a:p>
        </p:txBody>
      </p:sp>
      <p:pic>
        <p:nvPicPr>
          <p:cNvPr id="20482" name="Content Placeholder 4" descr="f04-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08250"/>
            <a:ext cx="4059238" cy="2603500"/>
          </a:xfrm>
        </p:spPr>
      </p:pic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59238" cy="3962400"/>
          </a:xfrm>
        </p:spPr>
        <p:txBody>
          <a:bodyPr/>
          <a:lstStyle/>
          <a:p>
            <a:r>
              <a:rPr lang="en-US" smtClean="0"/>
              <a:t>Eye Contact</a:t>
            </a:r>
          </a:p>
          <a:p>
            <a:pPr lvl="1"/>
            <a:r>
              <a:rPr lang="en-US" smtClean="0"/>
              <a:t>Call x 5000 Immediately</a:t>
            </a:r>
          </a:p>
          <a:p>
            <a:pPr lvl="1"/>
            <a:r>
              <a:rPr lang="en-US" smtClean="0"/>
              <a:t>Use the Nearest Eyewash Station</a:t>
            </a:r>
          </a:p>
          <a:p>
            <a:pPr lvl="2"/>
            <a:r>
              <a:rPr lang="en-US" smtClean="0"/>
              <a:t>Min. 15 Minutes</a:t>
            </a:r>
          </a:p>
          <a:p>
            <a:pPr lvl="1"/>
            <a:r>
              <a:rPr lang="en-US" i="1" smtClean="0"/>
              <a:t>Do Not Apply Calcium Gluconate Gel to Your Eyes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Exposure to Hydrofluoric Acid</a:t>
            </a:r>
            <a:endParaRPr/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59238" cy="4038600"/>
          </a:xfrm>
        </p:spPr>
        <p:txBody>
          <a:bodyPr/>
          <a:lstStyle/>
          <a:p>
            <a:r>
              <a:rPr lang="en-US" smtClean="0"/>
              <a:t>Ingestion</a:t>
            </a:r>
          </a:p>
          <a:p>
            <a:pPr lvl="1"/>
            <a:r>
              <a:rPr lang="en-US" smtClean="0"/>
              <a:t>Call x 5000 Immediately</a:t>
            </a:r>
          </a:p>
          <a:p>
            <a:pPr lvl="1"/>
            <a:r>
              <a:rPr lang="en-US" smtClean="0"/>
              <a:t>Do Not Induce Vomiting</a:t>
            </a:r>
          </a:p>
          <a:p>
            <a:pPr lvl="1"/>
            <a:r>
              <a:rPr lang="en-US" smtClean="0"/>
              <a:t>Give Large Amounts of Water or Milk</a:t>
            </a:r>
          </a:p>
          <a:p>
            <a:r>
              <a:rPr lang="en-US" smtClean="0"/>
              <a:t>Inhalation</a:t>
            </a:r>
          </a:p>
          <a:p>
            <a:pPr lvl="1"/>
            <a:r>
              <a:rPr lang="en-US" smtClean="0"/>
              <a:t>Call x 5000 Immediately</a:t>
            </a:r>
          </a:p>
          <a:p>
            <a:pPr lvl="1"/>
            <a:r>
              <a:rPr lang="en-US" smtClean="0"/>
              <a:t>Get to Fresh Air</a:t>
            </a:r>
          </a:p>
          <a:p>
            <a:pPr lvl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6" name="Content Placeholder 4" descr="faceshield399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71319" y="2209800"/>
            <a:ext cx="2413000" cy="3200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Liquid Nitrogen (LN2)</a:t>
            </a:r>
          </a:p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Liquid Helium 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Liquid </a:t>
            </a:r>
            <a:r>
              <a:rPr lang="en-US" dirty="0" smtClean="0"/>
              <a:t>Cryogens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>Working w/ </a:t>
            </a:r>
            <a:r>
              <a:rPr lang="en-US" dirty="0" smtClean="0"/>
              <a:t>Cryogenic Liquids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dirty="0" smtClean="0"/>
              <a:t>Liquid Nitrogen</a:t>
            </a:r>
            <a:r>
              <a:rPr lang="en-US" dirty="0" smtClean="0"/>
              <a:t> or Helium)</a:t>
            </a:r>
            <a:endParaRPr dirty="0"/>
          </a:p>
        </p:txBody>
      </p:sp>
      <p:pic>
        <p:nvPicPr>
          <p:cNvPr id="23554" name="Content Placeholder 4" descr="dew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3113" y="2095500"/>
            <a:ext cx="342900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Personal Protective Equipment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Safety Glasses w/ </a:t>
            </a:r>
            <a:r>
              <a:rPr lang="en-US" smtClean="0"/>
              <a:t>Side Shields – Full </a:t>
            </a:r>
            <a:r>
              <a:rPr lang="en-US" dirty="0" smtClean="0"/>
              <a:t>Face Shield for open transfers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Loose Fitting Thermal Gloves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Long Sleeved Shirt and Pants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Closed Toed Shoes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b="1" i="1" dirty="0" smtClean="0"/>
              <a:t>Must be Worn When Pouring or Filling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MMRC </a:t>
            </a:r>
            <a:r>
              <a:rPr lang="en-US" b="1" dirty="0" smtClean="0"/>
              <a:t>Chemical</a:t>
            </a:r>
            <a:r>
              <a:rPr lang="en-US" dirty="0" smtClean="0"/>
              <a:t> laboratory Clothing Policy</a:t>
            </a: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5257800" cy="5029200"/>
          </a:xfrm>
        </p:spPr>
        <p:txBody>
          <a:bodyPr>
            <a:normAutofit/>
          </a:bodyPr>
          <a:lstStyle/>
          <a:p>
            <a:pPr marL="463550" indent="-265113" fontAlgn="auto">
              <a:spcBef>
                <a:spcPts val="0"/>
              </a:spcBef>
              <a:spcAft>
                <a:spcPts val="1200"/>
              </a:spcAft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Long pants, and shirts that cover upper torso and 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arms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are required</a:t>
            </a:r>
            <a:r>
              <a:rPr lang="en-US" sz="2400" dirty="0" smtClean="0"/>
              <a:t>.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glasses, lab coats, and gloves must be worn at all times in chemical laboratories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 should not be used to open doors, or type on computers.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Food or Drinks Allowed in Any Laboratories.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Content Placeholder 8" descr="lab worker safety glass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07013" y="1981200"/>
            <a:ext cx="2743200" cy="3827463"/>
          </a:xfrm>
        </p:spPr>
      </p:pic>
    </p:spTree>
    <p:extLst>
      <p:ext uri="{BB962C8B-B14F-4D97-AF65-F5344CB8AC3E}">
        <p14:creationId xmlns:p14="http://schemas.microsoft.com/office/powerpoint/2010/main" val="203209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>Working w/ Liquid </a:t>
            </a:r>
            <a:r>
              <a:rPr lang="en-US" dirty="0" smtClean="0"/>
              <a:t>Cryogens</a:t>
            </a:r>
            <a:endParaRPr dirty="0"/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r>
              <a:rPr lang="en-US" dirty="0" smtClean="0"/>
              <a:t>Safe Handling</a:t>
            </a:r>
          </a:p>
          <a:p>
            <a:pPr lvl="1"/>
            <a:r>
              <a:rPr lang="en-US" dirty="0" smtClean="0"/>
              <a:t>Use in Well Ventilated Areas</a:t>
            </a:r>
          </a:p>
          <a:p>
            <a:pPr lvl="1"/>
            <a:r>
              <a:rPr lang="en-US" dirty="0" smtClean="0"/>
              <a:t>Use an Appropriate Dewar</a:t>
            </a:r>
          </a:p>
          <a:p>
            <a:pPr lvl="2"/>
            <a:r>
              <a:rPr lang="en-US" dirty="0" smtClean="0"/>
              <a:t>Keep capped but not sealed When Not in Use</a:t>
            </a:r>
          </a:p>
          <a:p>
            <a:pPr lvl="1"/>
            <a:r>
              <a:rPr lang="en-US" dirty="0" smtClean="0"/>
              <a:t>Use Gloves or Tongs to Handle Frozen Objects</a:t>
            </a:r>
          </a:p>
          <a:p>
            <a:pPr lvl="2"/>
            <a:r>
              <a:rPr lang="en-US" dirty="0" smtClean="0"/>
              <a:t>Do Not Submerge Gloves in LN</a:t>
            </a:r>
            <a:r>
              <a:rPr lang="en-US" baseline="-25000" dirty="0" smtClean="0"/>
              <a:t>2</a:t>
            </a:r>
          </a:p>
        </p:txBody>
      </p:sp>
      <p:pic>
        <p:nvPicPr>
          <p:cNvPr id="24579" name="Content Placeholder 4" descr="35_Liter_LN2_Dew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6488" y="1905000"/>
            <a:ext cx="3524250" cy="3505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>Hazards of Liquid </a:t>
            </a:r>
            <a:r>
              <a:rPr lang="en-US" dirty="0" smtClean="0"/>
              <a:t>Cryogens</a:t>
            </a:r>
            <a:endParaRPr baseline="-25000" dirty="0"/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886200" cy="3886200"/>
          </a:xfrm>
        </p:spPr>
        <p:txBody>
          <a:bodyPr/>
          <a:lstStyle/>
          <a:p>
            <a:r>
              <a:rPr lang="en-US" dirty="0" smtClean="0"/>
              <a:t>Extremely Low Temperature</a:t>
            </a:r>
          </a:p>
          <a:p>
            <a:pPr lvl="1"/>
            <a:r>
              <a:rPr lang="en-US" dirty="0" smtClean="0"/>
              <a:t>Splashing Liquid Can Cause “Burns”</a:t>
            </a:r>
          </a:p>
          <a:p>
            <a:pPr lvl="2"/>
            <a:r>
              <a:rPr lang="en-US" dirty="0" smtClean="0"/>
              <a:t>Frost Bite</a:t>
            </a:r>
          </a:p>
          <a:p>
            <a:pPr lvl="1"/>
            <a:r>
              <a:rPr lang="en-US" dirty="0" smtClean="0"/>
              <a:t>Materials May Become Brittle and Break </a:t>
            </a:r>
          </a:p>
        </p:txBody>
      </p:sp>
      <p:pic>
        <p:nvPicPr>
          <p:cNvPr id="25603" name="Content Placeholder 4" descr="ln2 bur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2133600"/>
            <a:ext cx="4267200" cy="2819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>Hazards of Liquid </a:t>
            </a:r>
            <a:r>
              <a:rPr lang="en-US" dirty="0" smtClean="0"/>
              <a:t>Cryogens</a:t>
            </a:r>
            <a:endParaRPr dirty="0"/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59238" cy="3581400"/>
          </a:xfrm>
        </p:spPr>
        <p:txBody>
          <a:bodyPr/>
          <a:lstStyle/>
          <a:p>
            <a:r>
              <a:rPr lang="en-US" dirty="0" smtClean="0"/>
              <a:t>Liquid to Gas Expansion Ratio: 1 to ~700</a:t>
            </a:r>
          </a:p>
          <a:p>
            <a:pPr lvl="1"/>
            <a:r>
              <a:rPr lang="en-US" dirty="0" smtClean="0"/>
              <a:t>Build Up of Pressure</a:t>
            </a:r>
          </a:p>
          <a:p>
            <a:pPr lvl="1"/>
            <a:r>
              <a:rPr lang="en-US" dirty="0" smtClean="0"/>
              <a:t>Possible Explosion</a:t>
            </a:r>
          </a:p>
          <a:p>
            <a:pPr lvl="2"/>
            <a:r>
              <a:rPr lang="en-US" dirty="0" smtClean="0"/>
              <a:t>Like a Rocket</a:t>
            </a:r>
          </a:p>
          <a:p>
            <a:pPr lvl="1"/>
            <a:r>
              <a:rPr lang="en-US" dirty="0" smtClean="0"/>
              <a:t>Displacement of O</a:t>
            </a:r>
            <a:r>
              <a:rPr lang="en-US" baseline="-25000" dirty="0" smtClean="0"/>
              <a:t>2</a:t>
            </a:r>
            <a:r>
              <a:rPr lang="en-US" dirty="0" smtClean="0"/>
              <a:t> in Confined Spaces</a:t>
            </a:r>
          </a:p>
        </p:txBody>
      </p:sp>
      <p:pic>
        <p:nvPicPr>
          <p:cNvPr id="26627" name="Content Placeholder 4" descr="ln2 dewar explosion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0200"/>
            <a:ext cx="4059238" cy="4495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High Pressure Gas Tanks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Compressed Gases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Securing Gas Cylinders</a:t>
            </a:r>
            <a:endParaRPr/>
          </a:p>
        </p:txBody>
      </p:sp>
      <p:sp>
        <p:nvSpPr>
          <p:cNvPr id="28674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59238" cy="3733800"/>
          </a:xfrm>
        </p:spPr>
        <p:txBody>
          <a:bodyPr/>
          <a:lstStyle/>
          <a:p>
            <a:r>
              <a:rPr lang="en-US" smtClean="0"/>
              <a:t>All Cylinders Must be Stored and Secured in a Approved Gas Cylinder Rack</a:t>
            </a:r>
          </a:p>
          <a:p>
            <a:pPr lvl="1"/>
            <a:r>
              <a:rPr lang="en-US" smtClean="0"/>
              <a:t>Double Chained</a:t>
            </a:r>
          </a:p>
          <a:p>
            <a:pPr lvl="2"/>
            <a:r>
              <a:rPr lang="en-US" smtClean="0"/>
              <a:t>Top and Bottom</a:t>
            </a:r>
          </a:p>
        </p:txBody>
      </p:sp>
      <p:pic>
        <p:nvPicPr>
          <p:cNvPr id="5" name="Content Placeholder 4" descr="IMG_00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190" r="-9190"/>
          <a:stretch>
            <a:fillRect/>
          </a:stretch>
        </p:blipFill>
        <p:spPr>
          <a:xfrm>
            <a:off x="4648200" y="1524000"/>
            <a:ext cx="4059238" cy="4572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Regulators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Make Sure That the Regulator has the Proper CGA Connection for the Valve Outlet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Regulator CGA # Must Match the Gas Cylinder CGA #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 Not Over Tighten the Regulator When Attaching it to the Gas Cylinder Outlet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9699" name="Content Placeholder 4" descr="regulator cg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4088" y="1828800"/>
            <a:ext cx="3827462" cy="39624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All chemicals and samples should be taken with you when you leave the MMRC laboratory.  Only authorized users are allowed to dispose of or store chemicals in MMRC laboratories.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Hazardous Waste Disposal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Waste Determination</a:t>
            </a:r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59238" cy="3505200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vs. Waste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Intended Use or Reuse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Want it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Need It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it Waste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1747" name="Content Placeholder 6" descr="Waste Container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11838" y="1770063"/>
            <a:ext cx="1731962" cy="40798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Hazardous Waste Tag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“Waste”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Have a Tag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Container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Waste Tag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and Dated</a:t>
            </a:r>
          </a:p>
          <a:p>
            <a:pPr marL="1554480" lvl="4" fontAlgn="auto">
              <a:spcBef>
                <a:spcPts val="34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Drop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 Class / Physical State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Quantities or Percentages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Formulas or Abbreviations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2771" name="Content Placeholder 4" descr="waste ta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49888" y="1547813"/>
            <a:ext cx="2455862" cy="45243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Waste Containers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59238" cy="4114800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at All Times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 When Adding Waste</a:t>
            </a:r>
          </a:p>
          <a:p>
            <a:pPr marL="1280160" lvl="3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Evaporation or Drain Disposal Allowed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Spill Trays</a:t>
            </a:r>
          </a:p>
          <a:p>
            <a:pPr marL="1005840" lvl="2" fontAlgn="auto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Containment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3795" name="Content Placeholder 4" descr="chemical funne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057400"/>
            <a:ext cx="3276600" cy="3581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MMRC </a:t>
            </a:r>
            <a:r>
              <a:rPr lang="en-US" b="1" dirty="0"/>
              <a:t>Instrument</a:t>
            </a:r>
            <a:r>
              <a:rPr lang="en-US" dirty="0"/>
              <a:t> </a:t>
            </a:r>
            <a:r>
              <a:rPr lang="en-US" dirty="0" smtClean="0"/>
              <a:t>laboratory </a:t>
            </a:r>
            <a:r>
              <a:rPr lang="en-US" dirty="0"/>
              <a:t>Clothing </a:t>
            </a:r>
            <a:r>
              <a:rPr lang="en-US" dirty="0" smtClean="0"/>
              <a:t>Policy </a:t>
            </a: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5257800" cy="4724400"/>
          </a:xfrm>
        </p:spPr>
        <p:txBody>
          <a:bodyPr>
            <a:normAutofit lnSpcReduction="10000"/>
          </a:bodyPr>
          <a:lstStyle/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pants, shirt that covers upper torso and upper arms, and close toe shoes are required in instrument laboratories. 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 should be worn when handling any samples or high vacuum equipment.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glasses, lab coats, and gloves require when working with chemicals.</a:t>
            </a:r>
          </a:p>
          <a:p>
            <a:pPr marL="457200" lvl="1" indent="-274320" fontAlgn="auto">
              <a:spcBef>
                <a:spcPts val="0"/>
              </a:spcBef>
              <a:spcAft>
                <a:spcPts val="120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Food or Drinks Allowed in Any Laboratories.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81" y="1451372"/>
            <a:ext cx="3058527" cy="22938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3750" r="33125"/>
          <a:stretch/>
        </p:blipFill>
        <p:spPr>
          <a:xfrm>
            <a:off x="5476082" y="3889772"/>
            <a:ext cx="3058526" cy="28268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FFE500"/>
                </a:solidFill>
              </a:rPr>
              <a:t>Label all chemicals </a:t>
            </a:r>
            <a:r>
              <a:rPr lang="en-US" sz="2800" dirty="0" smtClean="0"/>
              <a:t>brought into MMRC Labs:  your name, date, and sample name.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FFE500"/>
                </a:solidFill>
              </a:rPr>
              <a:t>Remove all </a:t>
            </a:r>
            <a:r>
              <a:rPr lang="en-US" sz="2800" b="1" dirty="0">
                <a:solidFill>
                  <a:srgbClr val="FFE500"/>
                </a:solidFill>
              </a:rPr>
              <a:t>chemicals </a:t>
            </a:r>
            <a:r>
              <a:rPr lang="en-US" sz="2800" dirty="0"/>
              <a:t>and </a:t>
            </a:r>
            <a:r>
              <a:rPr lang="en-US" sz="2800" dirty="0" smtClean="0"/>
              <a:t>samples when finished</a:t>
            </a:r>
            <a:r>
              <a:rPr lang="en-US" sz="2800" dirty="0" smtClean="0">
                <a:solidFill>
                  <a:srgbClr val="FFE500"/>
                </a:solidFill>
              </a:rPr>
              <a:t>.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 smtClean="0"/>
              <a:t>Only work in lab areas where you were trained.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 smtClean="0"/>
              <a:t>Only work on instruments after you are trained.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Do not touch chemicals that do not belong to you.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 smtClean="0"/>
              <a:t>If you need help contact a GLA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For safety incident call x5000 from lab phone.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charset="2"/>
              <a:buChar char="Ø"/>
            </a:pPr>
            <a:r>
              <a:rPr lang="en-US" sz="2800" b="1" dirty="0" smtClean="0">
                <a:solidFill>
                  <a:srgbClr val="FFE500"/>
                </a:solidFill>
              </a:rPr>
              <a:t>Report instrument problems</a:t>
            </a:r>
            <a:r>
              <a:rPr lang="en-US" sz="2800" dirty="0" smtClean="0"/>
              <a:t> to a GLA and Bruce Brunschwig (</a:t>
            </a:r>
            <a:r>
              <a:rPr lang="en-US" sz="2800" dirty="0" smtClean="0">
                <a:hlinkClick r:id="rId2"/>
              </a:rPr>
              <a:t>bsb@caltech.edu</a:t>
            </a:r>
            <a:r>
              <a:rPr lang="en-US" sz="2800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Ø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219200"/>
          </a:xfrm>
        </p:spPr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FEFAC9"/>
                </a:solidFill>
              </a:rPr>
              <a:t>Label all chemicals </a:t>
            </a:r>
            <a:r>
              <a:rPr lang="en-US" dirty="0">
                <a:solidFill>
                  <a:srgbClr val="FEFAC9"/>
                </a:solidFill>
              </a:rPr>
              <a:t>brought into MMRC Labs:  your name, date, </a:t>
            </a:r>
            <a:r>
              <a:rPr lang="en-US" dirty="0" smtClean="0">
                <a:solidFill>
                  <a:srgbClr val="FEFAC9"/>
                </a:solidFill>
              </a:rPr>
              <a:t>and sample name.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FEFAC9"/>
                </a:solidFill>
              </a:rPr>
              <a:t>Remove all samples </a:t>
            </a:r>
            <a:r>
              <a:rPr lang="en-US" dirty="0" smtClean="0">
                <a:solidFill>
                  <a:srgbClr val="FEFAC9"/>
                </a:solidFill>
              </a:rPr>
              <a:t>and chemicals when you are finished with the experiment.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FEFAC9"/>
                </a:solidFill>
              </a:rPr>
              <a:t>Do not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EFAC9"/>
                </a:solidFill>
              </a:rPr>
              <a:t>leave chemicals or samples for disposal by others.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EFAC9"/>
                </a:solidFill>
              </a:rPr>
              <a:t>open bottles or use beakers if you are not the owner.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EFAC9"/>
                </a:solidFill>
              </a:rPr>
              <a:t>do any chemical experiments in the labs unless authorized.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en-US" dirty="0" smtClean="0"/>
              <a:t>Samples and Chemicals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Safety Information Resources</a:t>
            </a:r>
            <a:endParaRPr/>
          </a:p>
        </p:txBody>
      </p:sp>
      <p:pic>
        <p:nvPicPr>
          <p:cNvPr id="15362" name="Content Placeholder 6" descr="SAFETY-C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819400"/>
            <a:ext cx="3048000" cy="1624013"/>
          </a:xfrm>
        </p:spPr>
      </p:pic>
      <p:sp>
        <p:nvSpPr>
          <p:cNvPr id="15363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59238" cy="4191000"/>
          </a:xfrm>
        </p:spPr>
        <p:txBody>
          <a:bodyPr/>
          <a:lstStyle/>
          <a:p>
            <a:r>
              <a:rPr lang="en-US" smtClean="0"/>
              <a:t>Caltech Environment, Health, and Safety</a:t>
            </a:r>
          </a:p>
          <a:p>
            <a:pPr lvl="1"/>
            <a:r>
              <a:rPr lang="en-US" smtClean="0"/>
              <a:t>Chemical Hygiene Plan</a:t>
            </a:r>
          </a:p>
          <a:p>
            <a:pPr lvl="1"/>
            <a:r>
              <a:rPr lang="en-US" smtClean="0"/>
              <a:t>Hydrofluoric Acid Work Procedures</a:t>
            </a:r>
          </a:p>
          <a:p>
            <a:pPr lvl="1"/>
            <a:r>
              <a:rPr lang="en-US" smtClean="0"/>
              <a:t>Hazardous Waste Disposal Procedures</a:t>
            </a:r>
          </a:p>
          <a:p>
            <a:pPr lvl="1"/>
            <a:r>
              <a:rPr lang="en-US" smtClean="0"/>
              <a:t>Emergency Response Guide</a:t>
            </a:r>
          </a:p>
          <a:p>
            <a:pPr lvl="2"/>
            <a:r>
              <a:rPr lang="en-US" smtClean="0"/>
              <a:t>All Available On-Line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Safety Information Resources</a:t>
            </a:r>
            <a:endParaRPr/>
          </a:p>
        </p:txBody>
      </p:sp>
      <p:pic>
        <p:nvPicPr>
          <p:cNvPr id="16386" name="Content Placeholder 4" descr="topbar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676400"/>
            <a:ext cx="7538720" cy="1148080"/>
          </a:xfrm>
        </p:spPr>
      </p:pic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581400"/>
            <a:ext cx="7620000" cy="2438400"/>
          </a:xfrm>
        </p:spPr>
        <p:txBody>
          <a:bodyPr/>
          <a:lstStyle/>
          <a:p>
            <a:r>
              <a:rPr lang="en-US" dirty="0" smtClean="0"/>
              <a:t>Chemical Safety Manual</a:t>
            </a:r>
          </a:p>
          <a:p>
            <a:pPr lvl="1"/>
            <a:r>
              <a:rPr lang="en-US" dirty="0" smtClean="0"/>
              <a:t>Available On-Line at </a:t>
            </a:r>
          </a:p>
          <a:p>
            <a:pPr lvl="2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www.cce.caltech.edu/resources/Safety.pdf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Remember all MMRC laboratories are chemical labs and have hazardous chemicals on benches and in hoods.  Only touch your own materials.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Responding to Incidents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Chemical Exposure</a:t>
            </a:r>
            <a:endParaRPr/>
          </a:p>
        </p:txBody>
      </p:sp>
      <p:pic>
        <p:nvPicPr>
          <p:cNvPr id="39938" name="Content Placeholder 4" descr="emergency show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752600"/>
            <a:ext cx="29718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92500" lnSpcReduction="10000"/>
          </a:bodyPr>
          <a:lstStyle/>
          <a:p>
            <a:pPr marL="274320" lvl="1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5000</a:t>
            </a: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4320" lvl="1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626 395 5000</a:t>
            </a:r>
            <a:endParaRPr lang="en-US" sz="2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 the Nearest Emergency Shower or  Eyewash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15 Minutes or Until the Paramedics Arrive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Going to the Emergency Room or Occupational Health?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Take a Material Safety Data Sheet (MSDS) with You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Emergency Contact Numbers</a:t>
            </a:r>
            <a:endParaRPr/>
          </a:p>
        </p:txBody>
      </p:sp>
      <p:pic>
        <p:nvPicPr>
          <p:cNvPr id="35842" name="Content Placeholder 6" descr="kios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73275"/>
            <a:ext cx="4059238" cy="347345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59238" cy="3429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Call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x 5000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Campus Emergencies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Phone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(626) 395-5000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Kiosks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the Button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2610</TotalTime>
  <Words>937</Words>
  <Application>Microsoft Macintosh PowerPoint</Application>
  <PresentationFormat>On-screen Show (4:3)</PresentationFormat>
  <Paragraphs>178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Constantia</vt:lpstr>
      <vt:lpstr>Wingdings</vt:lpstr>
      <vt:lpstr>Wingdings 2</vt:lpstr>
      <vt:lpstr>Arial</vt:lpstr>
      <vt:lpstr>Paper</vt:lpstr>
      <vt:lpstr>Safety Training</vt:lpstr>
      <vt:lpstr>MMRC Chemical laboratory Clothing Policy</vt:lpstr>
      <vt:lpstr>MMRC Instrument laboratory Clothing Policy </vt:lpstr>
      <vt:lpstr>Samples and Chemicals</vt:lpstr>
      <vt:lpstr>Safety Information Resources</vt:lpstr>
      <vt:lpstr>Safety Information Resources</vt:lpstr>
      <vt:lpstr>Responding to Incidents</vt:lpstr>
      <vt:lpstr>Chemical Exposure</vt:lpstr>
      <vt:lpstr>Emergency Contact Numbers</vt:lpstr>
      <vt:lpstr>Chemical Spill</vt:lpstr>
      <vt:lpstr>Fire</vt:lpstr>
      <vt:lpstr>Injuries</vt:lpstr>
      <vt:lpstr>Hydrofluoric Acid</vt:lpstr>
      <vt:lpstr>Working with Hydrofluoric Acid</vt:lpstr>
      <vt:lpstr>Exposure to Hydrofluoric Acid</vt:lpstr>
      <vt:lpstr>Exposure to Hydrofluoric Acid</vt:lpstr>
      <vt:lpstr>Exposure to Hydrofluoric Acid</vt:lpstr>
      <vt:lpstr>Liquid Cryogens</vt:lpstr>
      <vt:lpstr>Working w/ Cryogenic Liquids  (Liquid Nitrogen or Helium)</vt:lpstr>
      <vt:lpstr>Working w/ Liquid Cryogens</vt:lpstr>
      <vt:lpstr>Hazards of Liquid Cryogens</vt:lpstr>
      <vt:lpstr>Hazards of Liquid Cryogens</vt:lpstr>
      <vt:lpstr>Compressed Gases</vt:lpstr>
      <vt:lpstr>Securing Gas Cylinders</vt:lpstr>
      <vt:lpstr>Regulators</vt:lpstr>
      <vt:lpstr>Hazardous Waste Disposal</vt:lpstr>
      <vt:lpstr>Waste Determination</vt:lpstr>
      <vt:lpstr>Hazardous Waste Tag</vt:lpstr>
      <vt:lpstr>Waste Containers</vt:lpstr>
      <vt:lpstr>Remember</vt:lpstr>
    </vt:vector>
  </TitlesOfParts>
  <Company>Caltech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Safety Training</dc:title>
  <dc:creator>safety</dc:creator>
  <cp:keywords/>
  <cp:lastModifiedBy>Bruce Brunschwig</cp:lastModifiedBy>
  <cp:revision>39</cp:revision>
  <cp:lastPrinted>2016-08-23T18:35:32Z</cp:lastPrinted>
  <dcterms:created xsi:type="dcterms:W3CDTF">2010-03-31T00:03:16Z</dcterms:created>
  <dcterms:modified xsi:type="dcterms:W3CDTF">2016-08-23T18:36:31Z</dcterms:modified>
</cp:coreProperties>
</file>